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63" r:id="rId8"/>
    <p:sldId id="257" r:id="rId9"/>
    <p:sldId id="256" r:id="rId10"/>
    <p:sldId id="258" r:id="rId11"/>
    <p:sldId id="259" r:id="rId12"/>
    <p:sldId id="272" r:id="rId13"/>
    <p:sldId id="273" r:id="rId14"/>
    <p:sldId id="262" r:id="rId15"/>
    <p:sldId id="261" r:id="rId16"/>
    <p:sldId id="264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A113D-B0BB-4628-B3EE-9808759A3E1F}" type="datetimeFigureOut">
              <a:rPr lang="it-IT" smtClean="0"/>
              <a:t>08/01/2014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ADD9A-688D-4869-9869-28BF1A20BF3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CARSISMO</a:t>
            </a:r>
            <a:endParaRPr lang="it-IT" dirty="0"/>
          </a:p>
        </p:txBody>
      </p:sp>
      <p:pic>
        <p:nvPicPr>
          <p:cNvPr id="9" name="Segnaposto contenuto 8" descr="carsism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6912768" cy="467925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PONTE </a:t>
            </a:r>
            <a:r>
              <a:rPr lang="it-IT" dirty="0" err="1" smtClean="0"/>
              <a:t>DI</a:t>
            </a:r>
            <a:r>
              <a:rPr lang="it-IT" dirty="0" smtClean="0"/>
              <a:t> VEJA (lato orientale)</a:t>
            </a:r>
            <a:endParaRPr lang="it-IT" dirty="0"/>
          </a:p>
        </p:txBody>
      </p:sp>
      <p:pic>
        <p:nvPicPr>
          <p:cNvPr id="4" name="Segnaposto contenuto 3" descr="veja_lato_orienta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484784"/>
            <a:ext cx="6696744" cy="489654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PONTE </a:t>
            </a:r>
            <a:r>
              <a:rPr lang="it-IT" dirty="0" err="1" smtClean="0"/>
              <a:t>DI</a:t>
            </a:r>
            <a:r>
              <a:rPr lang="it-IT" dirty="0" smtClean="0"/>
              <a:t> VEJA: GROTTA DELL’ORSO</a:t>
            </a:r>
            <a:endParaRPr lang="it-IT" dirty="0"/>
          </a:p>
        </p:txBody>
      </p:sp>
      <p:pic>
        <p:nvPicPr>
          <p:cNvPr id="4" name="Segnaposto contenuto 3" descr="grottadellors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7056784" cy="504055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Il </a:t>
            </a:r>
            <a:r>
              <a:rPr lang="it-IT" b="1" dirty="0" err="1" smtClean="0"/>
              <a:t>covolo</a:t>
            </a:r>
            <a:r>
              <a:rPr lang="it-IT" b="1" dirty="0" smtClean="0"/>
              <a:t> (</a:t>
            </a:r>
            <a:r>
              <a:rPr lang="it-IT" b="1" dirty="0" err="1" smtClean="0"/>
              <a:t>=grotta</a:t>
            </a:r>
            <a:r>
              <a:rPr lang="it-IT" b="1" dirty="0" smtClean="0"/>
              <a:t>) di </a:t>
            </a:r>
            <a:r>
              <a:rPr lang="it-IT" b="1" dirty="0" err="1" smtClean="0"/>
              <a:t>Camposilvano</a:t>
            </a:r>
            <a:r>
              <a:rPr lang="it-IT" b="1" dirty="0" smtClean="0"/>
              <a:t> (Velo Veronese)</a:t>
            </a:r>
            <a:endParaRPr lang="it-IT" b="1" dirty="0"/>
          </a:p>
        </p:txBody>
      </p:sp>
      <p:pic>
        <p:nvPicPr>
          <p:cNvPr id="8" name="Segnaposto contenuto 7" descr="covolo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844824"/>
            <a:ext cx="3528392" cy="3528392"/>
          </a:xfrm>
        </p:spPr>
      </p:pic>
      <p:pic>
        <p:nvPicPr>
          <p:cNvPr id="12" name="Segnaposto contenuto 11" descr="covolo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700808"/>
            <a:ext cx="3960440" cy="374441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Covolo</a:t>
            </a:r>
            <a:r>
              <a:rPr lang="it-IT" dirty="0" smtClean="0"/>
              <a:t> di </a:t>
            </a:r>
            <a:r>
              <a:rPr lang="it-IT" dirty="0" err="1" smtClean="0"/>
              <a:t>Camposilvano</a:t>
            </a:r>
            <a:r>
              <a:rPr lang="it-IT" dirty="0" smtClean="0"/>
              <a:t> (interno)</a:t>
            </a:r>
            <a:endParaRPr lang="it-IT" dirty="0"/>
          </a:p>
        </p:txBody>
      </p:sp>
      <p:pic>
        <p:nvPicPr>
          <p:cNvPr id="5" name="Segnaposto contenuto 4" descr="covoli-di-velo-s-team-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4038600" cy="4536504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S</a:t>
            </a:r>
            <a:r>
              <a:rPr lang="it-IT" dirty="0" smtClean="0"/>
              <a:t>ul fondo di un enorme pozzo si apre un ampio '</a:t>
            </a:r>
            <a:r>
              <a:rPr lang="it-IT" dirty="0" err="1" smtClean="0"/>
              <a:t>covolo</a:t>
            </a:r>
            <a:r>
              <a:rPr lang="it-IT" dirty="0" smtClean="0"/>
              <a:t>' (</a:t>
            </a:r>
            <a:r>
              <a:rPr lang="it-IT" dirty="0" err="1" smtClean="0"/>
              <a:t>=grotta</a:t>
            </a:r>
            <a:r>
              <a:rPr lang="it-IT" dirty="0" smtClean="0"/>
              <a:t>) largo 70 metri per una altezza di 35 metri e una profondità di oltre 50 metri.</a:t>
            </a:r>
          </a:p>
          <a:p>
            <a:r>
              <a:rPr lang="it-IT" dirty="0" smtClean="0"/>
              <a:t> L'aria, all'interno del </a:t>
            </a:r>
            <a:r>
              <a:rPr lang="it-IT" dirty="0" err="1" smtClean="0"/>
              <a:t>covolo</a:t>
            </a:r>
            <a:r>
              <a:rPr lang="it-IT" dirty="0" smtClean="0"/>
              <a:t>, è sempre freddissima </a:t>
            </a:r>
          </a:p>
          <a:p>
            <a:r>
              <a:rPr lang="it-IT" dirty="0" smtClean="0"/>
              <a:t>Questo spettacolare fenomeno della natura è dovuto al crollo di una ampia grotta residuale di fenomeni carsici tipici del degrado degli strati di Calcare Rosso.</a:t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BUSO DEL VALON</a:t>
            </a:r>
            <a:endParaRPr lang="it-IT" dirty="0"/>
          </a:p>
        </p:txBody>
      </p:sp>
      <p:pic>
        <p:nvPicPr>
          <p:cNvPr id="5" name="Segnaposto contenuto 4" descr="busovalon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2918916" cy="4104456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Si trova in località Malga San Giorgio, importante centro per gli sport invernali.</a:t>
            </a:r>
          </a:p>
          <a:p>
            <a:r>
              <a:rPr lang="it-IT" dirty="0" smtClean="0"/>
              <a:t>E’uno splendido pozzo a cielo aperto che si apre nell'alta Lessinia e che è l'unico di questa regione ad ospitare un deposito </a:t>
            </a:r>
            <a:r>
              <a:rPr lang="it-IT" dirty="0" err="1" smtClean="0"/>
              <a:t>nivo-glaciale</a:t>
            </a:r>
            <a:r>
              <a:rPr lang="it-IT" dirty="0" smtClean="0"/>
              <a:t> perenne.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BUSO DEL VALON</a:t>
            </a:r>
            <a:endParaRPr lang="it-IT" b="1" dirty="0"/>
          </a:p>
        </p:txBody>
      </p:sp>
      <p:pic>
        <p:nvPicPr>
          <p:cNvPr id="4" name="Segnaposto contenuto 3" descr="buso del val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2990924" cy="3960440"/>
          </a:xfrm>
        </p:spPr>
      </p:pic>
      <p:pic>
        <p:nvPicPr>
          <p:cNvPr id="9" name="Segnaposto contenuto 8" descr="busovalon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2060848"/>
            <a:ext cx="3077468" cy="3888431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 descr="63_funghi_calcarei_lessini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I caratteristici “funghi” calcarei dei Monti </a:t>
            </a:r>
            <a:r>
              <a:rPr lang="it-IT" dirty="0" err="1" smtClean="0"/>
              <a:t>Lessini</a:t>
            </a:r>
            <a:r>
              <a:rPr lang="it-IT" dirty="0" smtClean="0"/>
              <a:t>, tipico esempio di carsismo nel Rosso </a:t>
            </a:r>
            <a:r>
              <a:rPr lang="it-IT" dirty="0" err="1" smtClean="0"/>
              <a:t>Ammonitico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b="1" dirty="0" smtClean="0"/>
              <a:t>IL CARSISMO</a:t>
            </a:r>
            <a:endParaRPr lang="it-IT" b="1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E’ un fenomeno di </a:t>
            </a:r>
            <a:r>
              <a:rPr lang="it-IT" b="1" dirty="0" smtClean="0">
                <a:solidFill>
                  <a:srgbClr val="FF0000"/>
                </a:solidFill>
              </a:rPr>
              <a:t>erosione</a:t>
            </a:r>
            <a:r>
              <a:rPr lang="it-IT" dirty="0" smtClean="0"/>
              <a:t> e di </a:t>
            </a:r>
            <a:r>
              <a:rPr lang="it-IT" b="1" dirty="0" smtClean="0">
                <a:solidFill>
                  <a:srgbClr val="FF0000"/>
                </a:solidFill>
              </a:rPr>
              <a:t>modellamento </a:t>
            </a:r>
            <a:r>
              <a:rPr lang="it-IT" dirty="0" smtClean="0"/>
              <a:t>del paesaggio. </a:t>
            </a:r>
          </a:p>
          <a:p>
            <a:r>
              <a:rPr lang="it-IT" dirty="0" smtClean="0"/>
              <a:t>Prende nome dal </a:t>
            </a:r>
            <a:r>
              <a:rPr lang="it-IT" b="1" dirty="0" smtClean="0">
                <a:solidFill>
                  <a:srgbClr val="FF0000"/>
                </a:solidFill>
              </a:rPr>
              <a:t>Carso</a:t>
            </a:r>
            <a:r>
              <a:rPr lang="it-IT" dirty="0" smtClean="0"/>
              <a:t>, una regione al confine tra Italia e Slovenia in cui esso è particolarmente evidente, ma è presente in molte altre aree d’Italia (es. Puglia, Lessinia)</a:t>
            </a:r>
          </a:p>
          <a:p>
            <a:r>
              <a:rPr lang="it-IT" dirty="0" smtClean="0"/>
              <a:t>Questo fenomeno interessa zone dove sono presenti </a:t>
            </a:r>
            <a:r>
              <a:rPr lang="it-IT" b="1" dirty="0" smtClean="0">
                <a:solidFill>
                  <a:srgbClr val="FF0000"/>
                </a:solidFill>
              </a:rPr>
              <a:t>rocce calcaree</a:t>
            </a:r>
            <a:r>
              <a:rPr lang="it-IT" dirty="0" smtClean="0"/>
              <a:t>, un tipo di roccia costituita da </a:t>
            </a:r>
            <a:r>
              <a:rPr lang="it-IT" b="1" dirty="0" smtClean="0">
                <a:solidFill>
                  <a:srgbClr val="FF0000"/>
                </a:solidFill>
              </a:rPr>
              <a:t>carbonato di calcio</a:t>
            </a:r>
            <a:r>
              <a:rPr lang="it-IT" dirty="0" smtClean="0"/>
              <a:t>.</a:t>
            </a:r>
          </a:p>
          <a:p>
            <a:r>
              <a:rPr lang="it-IT" dirty="0" smtClean="0"/>
              <a:t>Il carbonato di calcio, a contatto con l’acqua, si trasforma, diventando solubile. 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L’ acqua quindi erode la roccia calcarea e modella il paesaggio:</a:t>
            </a:r>
          </a:p>
          <a:p>
            <a:r>
              <a:rPr lang="it-IT" dirty="0" smtClean="0"/>
              <a:t>in superficie si formano depressioni chiamate </a:t>
            </a:r>
            <a:r>
              <a:rPr lang="it-IT" b="1" dirty="0" smtClean="0">
                <a:solidFill>
                  <a:srgbClr val="FF0000"/>
                </a:solidFill>
              </a:rPr>
              <a:t>DOLINE</a:t>
            </a:r>
            <a:r>
              <a:rPr lang="it-IT" dirty="0" smtClean="0"/>
              <a:t>. Spesso sul fondo della dolina si forma un inghiottitoio attraverso il quale le acque della pioggia confluiscono all’interno della roccia.</a:t>
            </a:r>
          </a:p>
          <a:p>
            <a:r>
              <a:rPr lang="it-IT" dirty="0" smtClean="0"/>
              <a:t>Nel sottosuolo, l’acqua, penetrata attraverso </a:t>
            </a:r>
            <a:r>
              <a:rPr lang="it-IT" b="1" i="1" dirty="0" smtClean="0">
                <a:solidFill>
                  <a:srgbClr val="FF0000"/>
                </a:solidFill>
              </a:rPr>
              <a:t>inghiottitoi e fessure, forma grotte, gallerie, pozzi</a:t>
            </a:r>
            <a:r>
              <a:rPr lang="it-IT" dirty="0" smtClean="0"/>
              <a:t>.</a:t>
            </a:r>
          </a:p>
          <a:p>
            <a:r>
              <a:rPr lang="it-IT" dirty="0" smtClean="0"/>
              <a:t>Nelle grotte l’acqua, gocciolando, rilascia il calcare in essa contenuto formando </a:t>
            </a:r>
            <a:r>
              <a:rPr lang="it-IT" b="1" i="1" dirty="0" smtClean="0">
                <a:solidFill>
                  <a:srgbClr val="FF0000"/>
                </a:solidFill>
              </a:rPr>
              <a:t>stalattiti </a:t>
            </a:r>
            <a:r>
              <a:rPr lang="it-IT" dirty="0" smtClean="0"/>
              <a:t>(crescono dall’alto verso il basso) e </a:t>
            </a:r>
            <a:r>
              <a:rPr lang="it-IT" b="1" i="1" dirty="0" smtClean="0">
                <a:solidFill>
                  <a:srgbClr val="FF0000"/>
                </a:solidFill>
              </a:rPr>
              <a:t>stalagmiti</a:t>
            </a:r>
            <a:r>
              <a:rPr lang="it-IT" dirty="0" smtClean="0"/>
              <a:t> (dal basso verso l’alto).</a:t>
            </a:r>
          </a:p>
          <a:p>
            <a:r>
              <a:rPr lang="it-IT" dirty="0" smtClean="0"/>
              <a:t>Esse, incontrandosi, formano </a:t>
            </a:r>
            <a:r>
              <a:rPr lang="it-IT" b="1" i="1" dirty="0" smtClean="0">
                <a:solidFill>
                  <a:srgbClr val="FF0000"/>
                </a:solidFill>
              </a:rPr>
              <a:t>colonne </a:t>
            </a:r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Stalattiti e stalagmiti</a:t>
            </a:r>
            <a:br>
              <a:rPr lang="it-IT" b="1" dirty="0" smtClean="0"/>
            </a:br>
            <a:endParaRPr lang="it-IT" b="1" dirty="0"/>
          </a:p>
        </p:txBody>
      </p:sp>
      <p:pic>
        <p:nvPicPr>
          <p:cNvPr id="4" name="Segnaposto contenuto 3" descr="stal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268760"/>
            <a:ext cx="5256584" cy="4752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IL CARSISMO IN LESSINIA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Autofit/>
          </a:bodyPr>
          <a:lstStyle/>
          <a:p>
            <a:r>
              <a:rPr lang="it-IT" dirty="0" smtClean="0"/>
              <a:t>Il paesaggio della Lessinia osservato dall'esterno si presenta con vistosi fenomeni carsici di superficie: doline, conche, inghiottitoi, monoliti, città di roccia come la Valle delle Sfingi. </a:t>
            </a:r>
          </a:p>
          <a:p>
            <a:r>
              <a:rPr lang="it-IT" dirty="0" smtClean="0"/>
              <a:t>Sotto questo paesaggio esiste un altro carsismo di profondità: grotte, cunicoli e caverne. </a:t>
            </a:r>
          </a:p>
          <a:p>
            <a:r>
              <a:rPr lang="it-IT" dirty="0" smtClean="0"/>
              <a:t>Alcuni siti sono famosi come il Ponte di </a:t>
            </a:r>
            <a:r>
              <a:rPr lang="it-IT" dirty="0" err="1" smtClean="0"/>
              <a:t>Veja</a:t>
            </a:r>
            <a:r>
              <a:rPr lang="it-IT" dirty="0" smtClean="0"/>
              <a:t>, il </a:t>
            </a:r>
            <a:r>
              <a:rPr lang="it-IT" dirty="0" err="1" smtClean="0"/>
              <a:t>Covolo</a:t>
            </a:r>
            <a:r>
              <a:rPr lang="it-IT" dirty="0" smtClean="0"/>
              <a:t> di </a:t>
            </a:r>
            <a:r>
              <a:rPr lang="it-IT" dirty="0" err="1" smtClean="0"/>
              <a:t>Camposilvano</a:t>
            </a:r>
            <a:r>
              <a:rPr lang="it-IT" dirty="0" smtClean="0"/>
              <a:t>, la </a:t>
            </a:r>
            <a:r>
              <a:rPr lang="it-IT" dirty="0" err="1" smtClean="0"/>
              <a:t>Spluga</a:t>
            </a:r>
            <a:r>
              <a:rPr lang="it-IT" dirty="0" smtClean="0"/>
              <a:t> della </a:t>
            </a:r>
            <a:r>
              <a:rPr lang="it-IT" dirty="0" err="1" smtClean="0"/>
              <a:t>Preta</a:t>
            </a:r>
            <a:r>
              <a:rPr lang="it-IT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it-IT" dirty="0" smtClean="0"/>
              <a:t>I fenomeni superficiali più conosciuti sono le doline e le città di roccia: le prime sono delle depressioni a forma di imbuto o scodella, sempre in relazione a cunicoli, cavità o grotte. </a:t>
            </a:r>
          </a:p>
          <a:p>
            <a:r>
              <a:rPr lang="it-IT" dirty="0" smtClean="0"/>
              <a:t>I monoliti che danno origine alla città di roccia sono invece il risultato dell'erosione dell'acqua meteorica sullo strato superficiale di Biancone e di successiva penetrazione nelle fessure esistenti nel Rosso </a:t>
            </a:r>
            <a:r>
              <a:rPr lang="it-IT" dirty="0" err="1" smtClean="0"/>
              <a:t>ammonitico</a:t>
            </a:r>
            <a:r>
              <a:rPr lang="it-IT" dirty="0" smtClean="0"/>
              <a:t>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ESEMPI </a:t>
            </a:r>
            <a:r>
              <a:rPr lang="it-IT" dirty="0" err="1" smtClean="0"/>
              <a:t>DI</a:t>
            </a:r>
            <a:r>
              <a:rPr lang="it-IT" dirty="0" smtClean="0"/>
              <a:t> CARSISMO IN LESSINIA </a:t>
            </a:r>
            <a:endParaRPr lang="it-IT" dirty="0"/>
          </a:p>
        </p:txBody>
      </p:sp>
      <p:pic>
        <p:nvPicPr>
          <p:cNvPr id="6" name="Segnaposto contenuto 5" descr="59_dolin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8" name="Segnaposto contenuto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</a:t>
            </a:r>
            <a:r>
              <a:rPr lang="it-IT" b="1" dirty="0"/>
              <a:t>dolina</a:t>
            </a:r>
            <a:r>
              <a:rPr lang="it-IT" dirty="0"/>
              <a:t> è una piccola depressione circolare a forma di imbuto, con un diametro che può arrivare a 1 </a:t>
            </a:r>
            <a:r>
              <a:rPr lang="it-IT" dirty="0" smtClean="0"/>
              <a:t>chilometro</a:t>
            </a:r>
          </a:p>
          <a:p>
            <a:r>
              <a:rPr lang="it-IT" dirty="0" smtClean="0"/>
              <a:t>Foto: dolina in Lessinia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PONTE </a:t>
            </a:r>
            <a:r>
              <a:rPr lang="it-IT" dirty="0" err="1" smtClean="0"/>
              <a:t>DI</a:t>
            </a:r>
            <a:r>
              <a:rPr lang="it-IT" dirty="0" smtClean="0"/>
              <a:t> VEJA (lato occidentale)</a:t>
            </a:r>
            <a:endParaRPr lang="it-IT" dirty="0"/>
          </a:p>
        </p:txBody>
      </p:sp>
      <p:pic>
        <p:nvPicPr>
          <p:cNvPr id="7" name="Segnaposto contenuto 6" descr="veja_lato_occidenta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6624736" cy="453650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PONTE </a:t>
            </a:r>
            <a:r>
              <a:rPr lang="it-IT" dirty="0" err="1" smtClean="0"/>
              <a:t>DI</a:t>
            </a:r>
            <a:r>
              <a:rPr lang="it-IT" dirty="0" smtClean="0"/>
              <a:t> VEJA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925144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L'arco naturale del Ponte di </a:t>
            </a:r>
            <a:r>
              <a:rPr lang="it-IT" dirty="0" err="1" smtClean="0"/>
              <a:t>Veja</a:t>
            </a:r>
            <a:r>
              <a:rPr lang="it-IT" dirty="0" smtClean="0"/>
              <a:t>  è situato a 600 metri di quota nell'Altopiano dei Monti </a:t>
            </a:r>
            <a:r>
              <a:rPr lang="it-IT" dirty="0" err="1" smtClean="0"/>
              <a:t>Lessini</a:t>
            </a:r>
            <a:r>
              <a:rPr lang="it-IT" dirty="0" smtClean="0"/>
              <a:t>, in provincia di Verona, a 27 chilometri dalla città, via Negrar e a 6 da S. Anna d'</a:t>
            </a:r>
            <a:r>
              <a:rPr lang="it-IT" dirty="0" err="1" smtClean="0"/>
              <a:t>Alfaedo</a:t>
            </a:r>
            <a:r>
              <a:rPr lang="it-IT" dirty="0" smtClean="0"/>
              <a:t>. </a:t>
            </a:r>
          </a:p>
          <a:p>
            <a:r>
              <a:rPr lang="it-IT" dirty="0" smtClean="0"/>
              <a:t>Esso costituisce l'enorme architrave residuale di una grande caverna aperta sul versante destro del </a:t>
            </a:r>
            <a:r>
              <a:rPr lang="it-IT" dirty="0" err="1" smtClean="0"/>
              <a:t>Vajo</a:t>
            </a:r>
            <a:r>
              <a:rPr lang="it-IT" dirty="0" smtClean="0"/>
              <a:t> della </a:t>
            </a:r>
            <a:r>
              <a:rPr lang="it-IT" dirty="0" err="1" smtClean="0"/>
              <a:t>Marciora</a:t>
            </a:r>
            <a:r>
              <a:rPr lang="it-IT" dirty="0" smtClean="0"/>
              <a:t> la cui volta risulta parzialmente crollata.</a:t>
            </a:r>
            <a:br>
              <a:rPr lang="it-IT" dirty="0" smtClean="0"/>
            </a:br>
            <a:r>
              <a:rPr lang="it-IT" dirty="0" smtClean="0"/>
              <a:t>L'imponenza e la suggestività del Ponte ne fanno uno dei più spettacolari esempi tra le morfologie carsiche di tutto il Veneto.</a:t>
            </a:r>
          </a:p>
          <a:p>
            <a:r>
              <a:rPr lang="it-IT" dirty="0" smtClean="0"/>
              <a:t>Le formazioni calcaree in cui risulta scavato appartengono al Giurassico medio e superiore e le dimensioni sono ragguardevoli: 25 metri di altezza e 50 di larghezza. Dalla grande depressione di crollo si sviluppano alcune grotte di notevole estensione e importanza: la Grotta dell'Orso, la Grotta dell'Acqua, la Grotta Superiore, la Grotta B e la Cava d'Ocra.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592</Words>
  <Application>Microsoft Office PowerPoint</Application>
  <PresentationFormat>Presentazione su schermo (4:3)</PresentationFormat>
  <Paragraphs>40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IL CARSISMO</vt:lpstr>
      <vt:lpstr>IL CARSISMO</vt:lpstr>
      <vt:lpstr>Diapositiva 3</vt:lpstr>
      <vt:lpstr>Stalattiti e stalagmiti </vt:lpstr>
      <vt:lpstr>IL CARSISMO IN LESSINIA</vt:lpstr>
      <vt:lpstr>Diapositiva 6</vt:lpstr>
      <vt:lpstr>ESEMPI DI CARSISMO IN LESSINIA </vt:lpstr>
      <vt:lpstr>PONTE DI VEJA (lato occidentale)</vt:lpstr>
      <vt:lpstr>IL PONTE DI VEJA</vt:lpstr>
      <vt:lpstr>PONTE DI VEJA (lato orientale)</vt:lpstr>
      <vt:lpstr>PONTE DI VEJA: GROTTA DELL’ORSO</vt:lpstr>
      <vt:lpstr>Il covolo (=grotta) di Camposilvano (Velo Veronese)</vt:lpstr>
      <vt:lpstr>Covolo di Camposilvano (interno)</vt:lpstr>
      <vt:lpstr>BUSO DEL VALON</vt:lpstr>
      <vt:lpstr>BUSO DEL VALON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PONTE DI VEJA</dc:title>
  <dc:creator>Marco</dc:creator>
  <cp:lastModifiedBy>Marco</cp:lastModifiedBy>
  <cp:revision>9</cp:revision>
  <dcterms:created xsi:type="dcterms:W3CDTF">2014-01-08T20:17:22Z</dcterms:created>
  <dcterms:modified xsi:type="dcterms:W3CDTF">2014-01-08T21:37:54Z</dcterms:modified>
</cp:coreProperties>
</file>